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58" r:id="rId4"/>
    <p:sldId id="259" r:id="rId5"/>
    <p:sldId id="260" r:id="rId6"/>
    <p:sldId id="262" r:id="rId7"/>
    <p:sldId id="263" r:id="rId8"/>
    <p:sldId id="264" r:id="rId9"/>
    <p:sldId id="265" r:id="rId10"/>
    <p:sldId id="266" r:id="rId11"/>
    <p:sldId id="267"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842" autoAdjust="0"/>
  </p:normalViewPr>
  <p:slideViewPr>
    <p:cSldViewPr snapToGrid="0">
      <p:cViewPr>
        <p:scale>
          <a:sx n="81" d="100"/>
          <a:sy n="81" d="100"/>
        </p:scale>
        <p:origin x="-78" y="-306"/>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B0BD580-A68F-4953-B144-00A26BE003E5}" type="datetimeFigureOut">
              <a:rPr lang="en-US" smtClean="0"/>
              <a:t>5/31/2016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6C33D0-DA44-42D2-A748-42CA2F052C0F}" type="slidenum">
              <a:rPr lang="en-US" smtClean="0"/>
              <a:t>‹#›</a:t>
            </a:fld>
            <a:endParaRPr lang="en-US"/>
          </a:p>
        </p:txBody>
      </p:sp>
    </p:spTree>
    <p:extLst>
      <p:ext uri="{BB962C8B-B14F-4D97-AF65-F5344CB8AC3E}">
        <p14:creationId xmlns:p14="http://schemas.microsoft.com/office/powerpoint/2010/main" val="2805379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767767-E08F-4AA2-9019-4EC583859983}" type="datetimeFigureOut">
              <a:rPr lang="en-US" smtClean="0"/>
              <a:t>5/31/2016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E5A017-F082-424B-AB69-0630F1089D7E}" type="slidenum">
              <a:rPr lang="en-US" smtClean="0"/>
              <a:t>‹#›</a:t>
            </a:fld>
            <a:endParaRPr lang="en-US"/>
          </a:p>
        </p:txBody>
      </p:sp>
    </p:spTree>
    <p:extLst>
      <p:ext uri="{BB962C8B-B14F-4D97-AF65-F5344CB8AC3E}">
        <p14:creationId xmlns:p14="http://schemas.microsoft.com/office/powerpoint/2010/main" val="307099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On screen as people come in</a:t>
            </a:r>
          </a:p>
          <a:p>
            <a:endParaRPr lang="en-US" dirty="0"/>
          </a:p>
        </p:txBody>
      </p:sp>
      <p:sp>
        <p:nvSpPr>
          <p:cNvPr id="4" name="Slide Number Placeholder 3"/>
          <p:cNvSpPr>
            <a:spLocks noGrp="1"/>
          </p:cNvSpPr>
          <p:nvPr>
            <p:ph type="sldNum" sz="quarter" idx="10"/>
          </p:nvPr>
        </p:nvSpPr>
        <p:spPr/>
        <p:txBody>
          <a:bodyPr/>
          <a:lstStyle/>
          <a:p>
            <a:fld id="{9BE5A017-F082-424B-AB69-0630F1089D7E}" type="slidenum">
              <a:rPr lang="en-US" smtClean="0"/>
              <a:t>1</a:t>
            </a:fld>
            <a:endParaRPr lang="en-US"/>
          </a:p>
        </p:txBody>
      </p:sp>
    </p:spTree>
    <p:extLst>
      <p:ext uri="{BB962C8B-B14F-4D97-AF65-F5344CB8AC3E}">
        <p14:creationId xmlns:p14="http://schemas.microsoft.com/office/powerpoint/2010/main" val="230797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Someone from the Safety Council will introduce</a:t>
            </a:r>
          </a:p>
          <a:p>
            <a:endParaRPr lang="en-US" dirty="0"/>
          </a:p>
        </p:txBody>
      </p:sp>
      <p:sp>
        <p:nvSpPr>
          <p:cNvPr id="4" name="Slide Number Placeholder 3"/>
          <p:cNvSpPr>
            <a:spLocks noGrp="1"/>
          </p:cNvSpPr>
          <p:nvPr>
            <p:ph type="sldNum" sz="quarter" idx="10"/>
          </p:nvPr>
        </p:nvSpPr>
        <p:spPr/>
        <p:txBody>
          <a:bodyPr/>
          <a:lstStyle/>
          <a:p>
            <a:fld id="{9BE5A017-F082-424B-AB69-0630F1089D7E}" type="slidenum">
              <a:rPr lang="en-US" smtClean="0"/>
              <a:t>2</a:t>
            </a:fld>
            <a:endParaRPr lang="en-US"/>
          </a:p>
        </p:txBody>
      </p:sp>
    </p:spTree>
    <p:extLst>
      <p:ext uri="{BB962C8B-B14F-4D97-AF65-F5344CB8AC3E}">
        <p14:creationId xmlns:p14="http://schemas.microsoft.com/office/powerpoint/2010/main" val="249652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dk1"/>
                </a:solidFill>
              </a:rPr>
              <a:t>Bob – “Welcome everyone, glad you could make it to the show. I am also glad that there are enough companies in Lake County that are safety conscious enough that we can muster support to put on an expo like this.”</a:t>
            </a:r>
          </a:p>
          <a:p>
            <a:r>
              <a:rPr lang="en-US" dirty="0">
                <a:solidFill>
                  <a:schemeClr val="dk1"/>
                </a:solidFill>
              </a:rPr>
              <a:t> </a:t>
            </a:r>
          </a:p>
          <a:p>
            <a:r>
              <a:rPr lang="en-US" dirty="0">
                <a:solidFill>
                  <a:schemeClr val="dk1"/>
                </a:solidFill>
              </a:rPr>
              <a:t>“So…what keeps you up at night, anyone?”</a:t>
            </a:r>
          </a:p>
          <a:p>
            <a:r>
              <a:rPr lang="en-US" dirty="0">
                <a:solidFill>
                  <a:schemeClr val="dk1"/>
                </a:solidFill>
              </a:rPr>
              <a:t> </a:t>
            </a:r>
          </a:p>
          <a:p>
            <a:r>
              <a:rPr lang="en-US" dirty="0">
                <a:solidFill>
                  <a:schemeClr val="dk1"/>
                </a:solidFill>
              </a:rPr>
              <a:t>“Show of hands, who has had an OSHA visit in the last 12 months?”</a:t>
            </a:r>
          </a:p>
          <a:p>
            <a:r>
              <a:rPr lang="en-US" dirty="0">
                <a:solidFill>
                  <a:schemeClr val="dk1"/>
                </a:solidFill>
              </a:rPr>
              <a:t> </a:t>
            </a:r>
          </a:p>
          <a:p>
            <a:r>
              <a:rPr lang="en-US" dirty="0">
                <a:solidFill>
                  <a:schemeClr val="dk1"/>
                </a:solidFill>
              </a:rPr>
              <a:t>If hands, ask “What was the visit like?”</a:t>
            </a:r>
          </a:p>
          <a:p>
            <a:r>
              <a:rPr lang="en-US" dirty="0">
                <a:solidFill>
                  <a:schemeClr val="dk1"/>
                </a:solidFill>
              </a:rPr>
              <a:t> </a:t>
            </a:r>
          </a:p>
          <a:p>
            <a:r>
              <a:rPr lang="en-US" dirty="0">
                <a:solidFill>
                  <a:schemeClr val="dk1"/>
                </a:solidFill>
              </a:rPr>
              <a:t>“What fears went through your mind?”</a:t>
            </a:r>
          </a:p>
          <a:p>
            <a:r>
              <a:rPr lang="en-US" dirty="0">
                <a:solidFill>
                  <a:schemeClr val="dk1"/>
                </a:solidFill>
              </a:rPr>
              <a:t> </a:t>
            </a:r>
          </a:p>
          <a:p>
            <a:r>
              <a:rPr lang="en-US" dirty="0">
                <a:solidFill>
                  <a:schemeClr val="dk1"/>
                </a:solidFill>
              </a:rPr>
              <a:t>“How did you handle it?”</a:t>
            </a:r>
          </a:p>
          <a:p>
            <a:r>
              <a:rPr lang="en-US" dirty="0">
                <a:solidFill>
                  <a:schemeClr val="dk1"/>
                </a:solidFill>
              </a:rPr>
              <a:t> </a:t>
            </a:r>
          </a:p>
          <a:p>
            <a:r>
              <a:rPr lang="en-US" dirty="0">
                <a:solidFill>
                  <a:schemeClr val="dk1"/>
                </a:solidFill>
              </a:rPr>
              <a:t>Use your judgment and ask leading questions to draw out the information. Be sure to ask the group if anyone else experienced  this and what they did.</a:t>
            </a:r>
          </a:p>
          <a:p>
            <a:r>
              <a:rPr lang="en-US" dirty="0">
                <a:solidFill>
                  <a:schemeClr val="dk1"/>
                </a:solidFill>
              </a:rPr>
              <a:t> </a:t>
            </a:r>
          </a:p>
          <a:p>
            <a:r>
              <a:rPr lang="en-US" dirty="0">
                <a:solidFill>
                  <a:schemeClr val="dk1"/>
                </a:solidFill>
              </a:rPr>
              <a:t>If no hands, I will speak up and you can ask the same questions of me.</a:t>
            </a:r>
            <a:endParaRPr lang="en-US" dirty="0"/>
          </a:p>
          <a:p>
            <a:endParaRPr lang="en-US" dirty="0"/>
          </a:p>
        </p:txBody>
      </p:sp>
      <p:sp>
        <p:nvSpPr>
          <p:cNvPr id="4" name="Slide Number Placeholder 3"/>
          <p:cNvSpPr>
            <a:spLocks noGrp="1"/>
          </p:cNvSpPr>
          <p:nvPr>
            <p:ph type="sldNum" sz="quarter" idx="10"/>
          </p:nvPr>
        </p:nvSpPr>
        <p:spPr/>
        <p:txBody>
          <a:bodyPr/>
          <a:lstStyle/>
          <a:p>
            <a:fld id="{9BE5A017-F082-424B-AB69-0630F1089D7E}" type="slidenum">
              <a:rPr lang="en-US" smtClean="0"/>
              <a:t>3</a:t>
            </a:fld>
            <a:endParaRPr lang="en-US"/>
          </a:p>
        </p:txBody>
      </p:sp>
    </p:spTree>
    <p:extLst>
      <p:ext uri="{BB962C8B-B14F-4D97-AF65-F5344CB8AC3E}">
        <p14:creationId xmlns:p14="http://schemas.microsoft.com/office/powerpoint/2010/main" val="1598247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dk1"/>
                </a:solidFill>
              </a:rPr>
              <a:t>Bob to give the history of this group</a:t>
            </a:r>
            <a:endParaRPr lang="en-US" dirty="0"/>
          </a:p>
          <a:p>
            <a:endParaRPr lang="en-US" dirty="0"/>
          </a:p>
        </p:txBody>
      </p:sp>
      <p:sp>
        <p:nvSpPr>
          <p:cNvPr id="4" name="Slide Number Placeholder 3"/>
          <p:cNvSpPr>
            <a:spLocks noGrp="1"/>
          </p:cNvSpPr>
          <p:nvPr>
            <p:ph type="sldNum" sz="quarter" idx="10"/>
          </p:nvPr>
        </p:nvSpPr>
        <p:spPr/>
        <p:txBody>
          <a:bodyPr/>
          <a:lstStyle/>
          <a:p>
            <a:fld id="{9BE5A017-F082-424B-AB69-0630F1089D7E}" type="slidenum">
              <a:rPr lang="en-US" smtClean="0"/>
              <a:t>4</a:t>
            </a:fld>
            <a:endParaRPr lang="en-US"/>
          </a:p>
        </p:txBody>
      </p:sp>
    </p:spTree>
    <p:extLst>
      <p:ext uri="{BB962C8B-B14F-4D97-AF65-F5344CB8AC3E}">
        <p14:creationId xmlns:p14="http://schemas.microsoft.com/office/powerpoint/2010/main" val="3743654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dk1"/>
                </a:solidFill>
              </a:rPr>
              <a:t>Tobin – “What keeps you up at night?”</a:t>
            </a:r>
          </a:p>
          <a:p>
            <a:r>
              <a:rPr lang="en-US" dirty="0">
                <a:solidFill>
                  <a:schemeClr val="dk1"/>
                </a:solidFill>
              </a:rPr>
              <a:t> </a:t>
            </a:r>
          </a:p>
          <a:p>
            <a:r>
              <a:rPr lang="en-US" dirty="0">
                <a:solidFill>
                  <a:schemeClr val="dk1"/>
                </a:solidFill>
              </a:rPr>
              <a:t>“Do any of these topics raise a concern for anyone?” “Anybody want to talk about it?”</a:t>
            </a:r>
          </a:p>
          <a:p>
            <a:r>
              <a:rPr lang="en-US" dirty="0">
                <a:solidFill>
                  <a:schemeClr val="dk1"/>
                </a:solidFill>
              </a:rPr>
              <a:t> </a:t>
            </a:r>
          </a:p>
          <a:p>
            <a:r>
              <a:rPr lang="en-US" dirty="0">
                <a:solidFill>
                  <a:schemeClr val="dk1"/>
                </a:solidFill>
              </a:rPr>
              <a:t>If hands, pursue the topic with leading questions. Ask how others handled.</a:t>
            </a:r>
          </a:p>
          <a:p>
            <a:r>
              <a:rPr lang="en-US" dirty="0">
                <a:solidFill>
                  <a:schemeClr val="dk1"/>
                </a:solidFill>
              </a:rPr>
              <a:t> </a:t>
            </a:r>
          </a:p>
          <a:p>
            <a:r>
              <a:rPr lang="en-US" dirty="0">
                <a:solidFill>
                  <a:schemeClr val="dk1"/>
                </a:solidFill>
              </a:rPr>
              <a:t>If no hands, Bob will volunteer – “I have a roofing project going on right now. I am very concerned on making sure everyone is safe including the contractors while this is going on.”</a:t>
            </a:r>
            <a:endParaRPr lang="en-US" dirty="0"/>
          </a:p>
          <a:p>
            <a:endParaRPr lang="en-US" dirty="0"/>
          </a:p>
        </p:txBody>
      </p:sp>
      <p:sp>
        <p:nvSpPr>
          <p:cNvPr id="4" name="Slide Number Placeholder 3"/>
          <p:cNvSpPr>
            <a:spLocks noGrp="1"/>
          </p:cNvSpPr>
          <p:nvPr>
            <p:ph type="sldNum" sz="quarter" idx="10"/>
          </p:nvPr>
        </p:nvSpPr>
        <p:spPr/>
        <p:txBody>
          <a:bodyPr/>
          <a:lstStyle/>
          <a:p>
            <a:fld id="{9BE5A017-F082-424B-AB69-0630F1089D7E}" type="slidenum">
              <a:rPr lang="en-US" smtClean="0"/>
              <a:t>5</a:t>
            </a:fld>
            <a:endParaRPr lang="en-US"/>
          </a:p>
        </p:txBody>
      </p:sp>
    </p:spTree>
    <p:extLst>
      <p:ext uri="{BB962C8B-B14F-4D97-AF65-F5344CB8AC3E}">
        <p14:creationId xmlns:p14="http://schemas.microsoft.com/office/powerpoint/2010/main" val="21113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 - "What keeps you up at night"</a:t>
            </a:r>
          </a:p>
          <a:p>
            <a:endParaRPr lang="en-US" dirty="0"/>
          </a:p>
          <a:p>
            <a:r>
              <a:rPr lang="en-US" dirty="0">
                <a:solidFill>
                  <a:schemeClr val="dk1"/>
                </a:solidFill>
              </a:rPr>
              <a:t>If hands, pursue the topic with leading questions. Ask how others handled.</a:t>
            </a:r>
            <a:endParaRPr lang="en-US" dirty="0" smtClean="0">
              <a:effectLst/>
            </a:endParaRPr>
          </a:p>
          <a:p>
            <a:r>
              <a:rPr lang="en-US" dirty="0">
                <a:solidFill>
                  <a:schemeClr val="dk1"/>
                </a:solidFill>
              </a:rPr>
              <a:t> </a:t>
            </a:r>
            <a:endParaRPr lang="en-US" dirty="0" smtClean="0">
              <a:effectLst/>
            </a:endParaRPr>
          </a:p>
          <a:p>
            <a:r>
              <a:rPr lang="en-US" dirty="0">
                <a:solidFill>
                  <a:schemeClr val="dk1"/>
                </a:solidFill>
              </a:rPr>
              <a:t>If no hands, ask "Anybody have any pesky Worker's Compensation issues?"</a:t>
            </a:r>
          </a:p>
          <a:p>
            <a:endParaRPr lang="en-US" dirty="0">
              <a:solidFill>
                <a:schemeClr val="dk1"/>
              </a:solidFill>
            </a:endParaRPr>
          </a:p>
          <a:p>
            <a:pPr defTabSz="931774">
              <a:defRPr/>
            </a:pPr>
            <a:r>
              <a:rPr lang="en-US" dirty="0">
                <a:solidFill>
                  <a:schemeClr val="dk1"/>
                </a:solidFill>
              </a:rPr>
              <a:t>If hands, pursue the topic with leading questions. Ask how others handled.</a:t>
            </a:r>
            <a:endParaRPr lang="en-US" dirty="0" smtClean="0">
              <a:effectLst/>
            </a:endParaRPr>
          </a:p>
          <a:p>
            <a:endParaRPr lang="en-US" dirty="0" smtClean="0">
              <a:effectLst/>
            </a:endParaRPr>
          </a:p>
          <a:p>
            <a:r>
              <a:rPr lang="en-US" dirty="0" smtClean="0">
                <a:effectLst/>
              </a:rPr>
              <a:t>If no hands Tobin will </a:t>
            </a:r>
            <a:r>
              <a:rPr lang="en-US" dirty="0" err="1" smtClean="0">
                <a:effectLst/>
              </a:rPr>
              <a:t>speakup</a:t>
            </a:r>
            <a:r>
              <a:rPr lang="en-US" dirty="0" smtClean="0">
                <a:effectLst/>
              </a:rPr>
              <a:t>.</a:t>
            </a:r>
          </a:p>
          <a:p>
            <a:pPr defTabSz="931774">
              <a:defRPr/>
            </a:pPr>
            <a:endParaRPr lang="en-US" dirty="0"/>
          </a:p>
        </p:txBody>
      </p:sp>
      <p:sp>
        <p:nvSpPr>
          <p:cNvPr id="4" name="Slide Number Placeholder 3"/>
          <p:cNvSpPr>
            <a:spLocks noGrp="1"/>
          </p:cNvSpPr>
          <p:nvPr>
            <p:ph type="sldNum" sz="quarter" idx="10"/>
          </p:nvPr>
        </p:nvSpPr>
        <p:spPr/>
        <p:txBody>
          <a:bodyPr/>
          <a:lstStyle/>
          <a:p>
            <a:fld id="{9BE5A017-F082-424B-AB69-0630F1089D7E}" type="slidenum">
              <a:rPr lang="en-US" smtClean="0"/>
              <a:t>6</a:t>
            </a:fld>
            <a:endParaRPr lang="en-US"/>
          </a:p>
        </p:txBody>
      </p:sp>
    </p:spTree>
    <p:extLst>
      <p:ext uri="{BB962C8B-B14F-4D97-AF65-F5344CB8AC3E}">
        <p14:creationId xmlns:p14="http://schemas.microsoft.com/office/powerpoint/2010/main" val="254176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Tobin - "Show of hands, do any of you fall into any of these industries?"</a:t>
            </a:r>
          </a:p>
          <a:p>
            <a:endParaRPr lang="en-US" dirty="0"/>
          </a:p>
          <a:p>
            <a:r>
              <a:rPr lang="en-US" dirty="0"/>
              <a:t>"Did you know that OSHA has them listed as Special Emphases Programs?"</a:t>
            </a:r>
          </a:p>
          <a:p>
            <a:endParaRPr lang="en-US" dirty="0"/>
          </a:p>
          <a:p>
            <a:r>
              <a:rPr lang="en-US" dirty="0"/>
              <a:t>"Anybody </a:t>
            </a:r>
            <a:r>
              <a:rPr lang="en-US" dirty="0" err="1"/>
              <a:t>concered</a:t>
            </a:r>
            <a:r>
              <a:rPr lang="en-US" dirty="0"/>
              <a:t> or loosing sleep over any of this programs?"</a:t>
            </a:r>
          </a:p>
          <a:p>
            <a:endParaRPr lang="en-US" dirty="0"/>
          </a:p>
        </p:txBody>
      </p:sp>
      <p:sp>
        <p:nvSpPr>
          <p:cNvPr id="4" name="Slide Number Placeholder 3"/>
          <p:cNvSpPr>
            <a:spLocks noGrp="1"/>
          </p:cNvSpPr>
          <p:nvPr>
            <p:ph type="sldNum" sz="quarter" idx="10"/>
          </p:nvPr>
        </p:nvSpPr>
        <p:spPr/>
        <p:txBody>
          <a:bodyPr/>
          <a:lstStyle/>
          <a:p>
            <a:fld id="{9BE5A017-F082-424B-AB69-0630F1089D7E}" type="slidenum">
              <a:rPr lang="en-US" smtClean="0"/>
              <a:t>7</a:t>
            </a:fld>
            <a:endParaRPr lang="en-US"/>
          </a:p>
        </p:txBody>
      </p:sp>
    </p:spTree>
    <p:extLst>
      <p:ext uri="{BB962C8B-B14F-4D97-AF65-F5344CB8AC3E}">
        <p14:creationId xmlns:p14="http://schemas.microsoft.com/office/powerpoint/2010/main" val="1966839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Tobin - "Hey Bob, do you know anything about the BBS stuff?" "My boss says that we need to put some </a:t>
            </a:r>
            <a:r>
              <a:rPr lang="en-US" dirty="0" err="1"/>
              <a:t>kiind</a:t>
            </a:r>
            <a:r>
              <a:rPr lang="en-US" dirty="0"/>
              <a:t> of BBS program in play." "What is it an how does it work?"</a:t>
            </a:r>
          </a:p>
          <a:p>
            <a:endParaRPr lang="en-US" dirty="0"/>
          </a:p>
        </p:txBody>
      </p:sp>
      <p:sp>
        <p:nvSpPr>
          <p:cNvPr id="4" name="Slide Number Placeholder 3"/>
          <p:cNvSpPr>
            <a:spLocks noGrp="1"/>
          </p:cNvSpPr>
          <p:nvPr>
            <p:ph type="sldNum" sz="quarter" idx="10"/>
          </p:nvPr>
        </p:nvSpPr>
        <p:spPr/>
        <p:txBody>
          <a:bodyPr/>
          <a:lstStyle/>
          <a:p>
            <a:fld id="{9BE5A017-F082-424B-AB69-0630F1089D7E}" type="slidenum">
              <a:rPr lang="en-US" smtClean="0"/>
              <a:t>8</a:t>
            </a:fld>
            <a:endParaRPr lang="en-US"/>
          </a:p>
        </p:txBody>
      </p:sp>
    </p:spTree>
    <p:extLst>
      <p:ext uri="{BB962C8B-B14F-4D97-AF65-F5344CB8AC3E}">
        <p14:creationId xmlns:p14="http://schemas.microsoft.com/office/powerpoint/2010/main" val="3758901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Bob - "Tobin, do you have a Safety Team?" "How does yours work because mine is ineffective and nobody wants to do anything yet alone show up for the meetings."</a:t>
            </a:r>
          </a:p>
          <a:p>
            <a:endParaRPr lang="en-US" dirty="0"/>
          </a:p>
        </p:txBody>
      </p:sp>
      <p:sp>
        <p:nvSpPr>
          <p:cNvPr id="4" name="Slide Number Placeholder 3"/>
          <p:cNvSpPr>
            <a:spLocks noGrp="1"/>
          </p:cNvSpPr>
          <p:nvPr>
            <p:ph type="sldNum" sz="quarter" idx="10"/>
          </p:nvPr>
        </p:nvSpPr>
        <p:spPr/>
        <p:txBody>
          <a:bodyPr/>
          <a:lstStyle/>
          <a:p>
            <a:fld id="{9BE5A017-F082-424B-AB69-0630F1089D7E}" type="slidenum">
              <a:rPr lang="en-US" smtClean="0"/>
              <a:t>9</a:t>
            </a:fld>
            <a:endParaRPr lang="en-US"/>
          </a:p>
        </p:txBody>
      </p:sp>
    </p:spTree>
    <p:extLst>
      <p:ext uri="{BB962C8B-B14F-4D97-AF65-F5344CB8AC3E}">
        <p14:creationId xmlns:p14="http://schemas.microsoft.com/office/powerpoint/2010/main" val="282837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BE9097-28B9-4F7B-81AD-43A9555F0E9B}" type="datetime1">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27166-9712-4E6F-94D0-4D1088126459}" type="slidenum">
              <a:rPr lang="en-US" smtClean="0"/>
              <a:pPr/>
              <a:t>‹#›</a:t>
            </a:fld>
            <a:endParaRPr lang="en-US"/>
          </a:p>
        </p:txBody>
      </p:sp>
    </p:spTree>
    <p:extLst>
      <p:ext uri="{BB962C8B-B14F-4D97-AF65-F5344CB8AC3E}">
        <p14:creationId xmlns:p14="http://schemas.microsoft.com/office/powerpoint/2010/main" val="401245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B91C5-B1AA-4911-937F-86E8A1EF9932}" type="datetime1">
              <a:rPr lang="en-US" smtClean="0"/>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27166-9712-4E6F-94D0-4D1088126459}" type="slidenum">
              <a:rPr lang="en-US" smtClean="0"/>
              <a:pPr/>
              <a:t>‹#›</a:t>
            </a:fld>
            <a:endParaRPr lang="en-US"/>
          </a:p>
        </p:txBody>
      </p:sp>
    </p:spTree>
    <p:extLst>
      <p:ext uri="{BB962C8B-B14F-4D97-AF65-F5344CB8AC3E}">
        <p14:creationId xmlns:p14="http://schemas.microsoft.com/office/powerpoint/2010/main" val="37717763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06356-46D4-41DA-8D4E-7D50BD874071}" type="datetime1">
              <a:rPr lang="en-US" smtClean="0"/>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27166-9712-4E6F-94D0-4D1088126459}" type="slidenum">
              <a:rPr lang="en-US" smtClean="0"/>
              <a:pPr/>
              <a:t>‹#›</a:t>
            </a:fld>
            <a:endParaRPr lang="en-US"/>
          </a:p>
        </p:txBody>
      </p:sp>
    </p:spTree>
    <p:extLst>
      <p:ext uri="{BB962C8B-B14F-4D97-AF65-F5344CB8AC3E}">
        <p14:creationId xmlns:p14="http://schemas.microsoft.com/office/powerpoint/2010/main" val="898622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FC1FC9-D5EE-4622-A9BE-5467100C215E}" type="datetime1">
              <a:rPr lang="en-US" smtClean="0"/>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27166-9712-4E6F-94D0-4D1088126459}"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095141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1D6B05-E853-4924-A5ED-6A3D6BCE991F}" type="datetime1">
              <a:rPr lang="en-US" smtClean="0"/>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27166-9712-4E6F-94D0-4D1088126459}" type="slidenum">
              <a:rPr lang="en-US" smtClean="0"/>
              <a:pPr/>
              <a:t>‹#›</a:t>
            </a:fld>
            <a:endParaRPr lang="en-US"/>
          </a:p>
        </p:txBody>
      </p:sp>
    </p:spTree>
    <p:extLst>
      <p:ext uri="{BB962C8B-B14F-4D97-AF65-F5344CB8AC3E}">
        <p14:creationId xmlns:p14="http://schemas.microsoft.com/office/powerpoint/2010/main" val="2434641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C9A98A9-3258-4281-BEB3-13AE842A9FDA}" type="datetime1">
              <a:rPr lang="en-US" smtClean="0"/>
              <a:t>5/31/2016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27166-9712-4E6F-94D0-4D1088126459}" type="slidenum">
              <a:rPr lang="en-US" smtClean="0"/>
              <a:pPr/>
              <a:t>‹#›</a:t>
            </a:fld>
            <a:endParaRPr lang="en-US"/>
          </a:p>
        </p:txBody>
      </p:sp>
    </p:spTree>
    <p:extLst>
      <p:ext uri="{BB962C8B-B14F-4D97-AF65-F5344CB8AC3E}">
        <p14:creationId xmlns:p14="http://schemas.microsoft.com/office/powerpoint/2010/main" val="982877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8F40E66-DDBD-41DC-B5EA-C4E01F4635E5}" type="datetime1">
              <a:rPr lang="en-US" smtClean="0"/>
              <a:t>5/31/2016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27166-9712-4E6F-94D0-4D1088126459}" type="slidenum">
              <a:rPr lang="en-US" smtClean="0"/>
              <a:pPr/>
              <a:t>‹#›</a:t>
            </a:fld>
            <a:endParaRPr lang="en-US"/>
          </a:p>
        </p:txBody>
      </p:sp>
    </p:spTree>
    <p:extLst>
      <p:ext uri="{BB962C8B-B14F-4D97-AF65-F5344CB8AC3E}">
        <p14:creationId xmlns:p14="http://schemas.microsoft.com/office/powerpoint/2010/main" val="92738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783014-894A-427B-940E-677096168E4A}" type="datetime1">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27166-9712-4E6F-94D0-4D1088126459}" type="slidenum">
              <a:rPr lang="en-US" smtClean="0"/>
              <a:pPr/>
              <a:t>‹#›</a:t>
            </a:fld>
            <a:endParaRPr lang="en-US"/>
          </a:p>
        </p:txBody>
      </p:sp>
    </p:spTree>
    <p:extLst>
      <p:ext uri="{BB962C8B-B14F-4D97-AF65-F5344CB8AC3E}">
        <p14:creationId xmlns:p14="http://schemas.microsoft.com/office/powerpoint/2010/main" val="3414646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2B5303-FD0D-4C39-A59F-E5325253643B}" type="datetime1">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27166-9712-4E6F-94D0-4D1088126459}" type="slidenum">
              <a:rPr lang="en-US" smtClean="0"/>
              <a:pPr/>
              <a:t>‹#›</a:t>
            </a:fld>
            <a:endParaRPr lang="en-US"/>
          </a:p>
        </p:txBody>
      </p:sp>
    </p:spTree>
    <p:extLst>
      <p:ext uri="{BB962C8B-B14F-4D97-AF65-F5344CB8AC3E}">
        <p14:creationId xmlns:p14="http://schemas.microsoft.com/office/powerpoint/2010/main" val="243345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4F5A45-1F39-41D5-A29D-F86F3AC08552}" type="datetime1">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27166-9712-4E6F-94D0-4D1088126459}" type="slidenum">
              <a:rPr lang="en-US" smtClean="0"/>
              <a:pPr/>
              <a:t>‹#›</a:t>
            </a:fld>
            <a:endParaRPr lang="en-US"/>
          </a:p>
        </p:txBody>
      </p:sp>
    </p:spTree>
    <p:extLst>
      <p:ext uri="{BB962C8B-B14F-4D97-AF65-F5344CB8AC3E}">
        <p14:creationId xmlns:p14="http://schemas.microsoft.com/office/powerpoint/2010/main" val="34491959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564844-09D2-45D0-AB0D-4F1A71068E6E}" type="datetime1">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27166-9712-4E6F-94D0-4D1088126459}" type="slidenum">
              <a:rPr lang="en-US" smtClean="0"/>
              <a:pPr/>
              <a:t>‹#›</a:t>
            </a:fld>
            <a:endParaRPr lang="en-US"/>
          </a:p>
        </p:txBody>
      </p:sp>
    </p:spTree>
    <p:extLst>
      <p:ext uri="{BB962C8B-B14F-4D97-AF65-F5344CB8AC3E}">
        <p14:creationId xmlns:p14="http://schemas.microsoft.com/office/powerpoint/2010/main" val="34170607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F1AC93-2DB6-46C5-A83C-4114755247D1}" type="datetime1">
              <a:rPr lang="en-US" smtClean="0"/>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27166-9712-4E6F-94D0-4D1088126459}" type="slidenum">
              <a:rPr lang="en-US" smtClean="0"/>
              <a:pPr/>
              <a:t>‹#›</a:t>
            </a:fld>
            <a:endParaRPr lang="en-US"/>
          </a:p>
        </p:txBody>
      </p:sp>
    </p:spTree>
    <p:extLst>
      <p:ext uri="{BB962C8B-B14F-4D97-AF65-F5344CB8AC3E}">
        <p14:creationId xmlns:p14="http://schemas.microsoft.com/office/powerpoint/2010/main" val="31627102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934937-00AB-4DE7-A60F-BE2BCAA3EB76}" type="datetime1">
              <a:rPr lang="en-US" smtClean="0"/>
              <a:t>5/31/2016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527166-9712-4E6F-94D0-4D1088126459}" type="slidenum">
              <a:rPr lang="en-US" smtClean="0"/>
              <a:pPr/>
              <a:t>‹#›</a:t>
            </a:fld>
            <a:endParaRPr lang="en-US"/>
          </a:p>
        </p:txBody>
      </p:sp>
    </p:spTree>
    <p:extLst>
      <p:ext uri="{BB962C8B-B14F-4D97-AF65-F5344CB8AC3E}">
        <p14:creationId xmlns:p14="http://schemas.microsoft.com/office/powerpoint/2010/main" val="14153111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E0B1FF-6096-488E-AEF8-72A621B76D57}" type="datetime1">
              <a:rPr lang="en-US" smtClean="0"/>
              <a:t>5/31/2016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27166-9712-4E6F-94D0-4D1088126459}" type="slidenum">
              <a:rPr lang="en-US" smtClean="0"/>
              <a:pPr/>
              <a:t>‹#›</a:t>
            </a:fld>
            <a:endParaRPr lang="en-US"/>
          </a:p>
        </p:txBody>
      </p:sp>
    </p:spTree>
    <p:extLst>
      <p:ext uri="{BB962C8B-B14F-4D97-AF65-F5344CB8AC3E}">
        <p14:creationId xmlns:p14="http://schemas.microsoft.com/office/powerpoint/2010/main" val="3409168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DEE91-C7B6-4068-93BF-F853CFC71558}" type="datetime1">
              <a:rPr lang="en-US" smtClean="0"/>
              <a:t>5/31/2016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527166-9712-4E6F-94D0-4D1088126459}" type="slidenum">
              <a:rPr lang="en-US" smtClean="0"/>
              <a:pPr/>
              <a:t>‹#›</a:t>
            </a:fld>
            <a:endParaRPr lang="en-US"/>
          </a:p>
        </p:txBody>
      </p:sp>
    </p:spTree>
    <p:extLst>
      <p:ext uri="{BB962C8B-B14F-4D97-AF65-F5344CB8AC3E}">
        <p14:creationId xmlns:p14="http://schemas.microsoft.com/office/powerpoint/2010/main" val="19615803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81DC2-A4BE-48AE-ADCB-F61A5E6A56C2}" type="datetime1">
              <a:rPr lang="en-US" smtClean="0"/>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27166-9712-4E6F-94D0-4D1088126459}" type="slidenum">
              <a:rPr lang="en-US" smtClean="0"/>
              <a:pPr/>
              <a:t>‹#›</a:t>
            </a:fld>
            <a:endParaRPr lang="en-US"/>
          </a:p>
        </p:txBody>
      </p:sp>
    </p:spTree>
    <p:extLst>
      <p:ext uri="{BB962C8B-B14F-4D97-AF65-F5344CB8AC3E}">
        <p14:creationId xmlns:p14="http://schemas.microsoft.com/office/powerpoint/2010/main" val="26549336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3B58E-B6AA-4F93-A3DB-974231511A12}" type="datetime1">
              <a:rPr lang="en-US" smtClean="0"/>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27166-9712-4E6F-94D0-4D1088126459}" type="slidenum">
              <a:rPr lang="en-US" smtClean="0"/>
              <a:pPr/>
              <a:t>‹#›</a:t>
            </a:fld>
            <a:endParaRPr lang="en-US"/>
          </a:p>
        </p:txBody>
      </p:sp>
    </p:spTree>
    <p:extLst>
      <p:ext uri="{BB962C8B-B14F-4D97-AF65-F5344CB8AC3E}">
        <p14:creationId xmlns:p14="http://schemas.microsoft.com/office/powerpoint/2010/main" val="10748480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FDE7D50-3599-4743-A92A-BA6BB7354B9D}" type="datetime1">
              <a:rPr lang="en-US" smtClean="0"/>
              <a:t>5/31/2016</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8527166-9712-4E6F-94D0-4D1088126459}" type="slidenum">
              <a:rPr lang="en-US" smtClean="0"/>
              <a:pPr/>
              <a:t>‹#›</a:t>
            </a:fld>
            <a:endParaRPr lang="en-US" dirty="0"/>
          </a:p>
        </p:txBody>
      </p:sp>
    </p:spTree>
    <p:extLst>
      <p:ext uri="{BB962C8B-B14F-4D97-AF65-F5344CB8AC3E}">
        <p14:creationId xmlns:p14="http://schemas.microsoft.com/office/powerpoint/2010/main" val="2174540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linkedin.com/groups/847046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267" y="2465798"/>
            <a:ext cx="8746732" cy="1044163"/>
          </a:xfrm>
        </p:spPr>
        <p:txBody>
          <a:bodyPr>
            <a:normAutofit fontScale="90000"/>
          </a:bodyPr>
          <a:lstStyle/>
          <a:p>
            <a:r>
              <a:rPr lang="en-US" b="1" u="sng" dirty="0"/>
              <a:t>Lake County Safety Expo</a:t>
            </a:r>
            <a:br>
              <a:rPr lang="en-US" b="1" u="sng" dirty="0"/>
            </a:br>
            <a:r>
              <a:rPr lang="en-US" b="1" u="sng" dirty="0"/>
              <a:t>What Keeps You Up at </a:t>
            </a:r>
            <a:r>
              <a:rPr lang="en-US" b="1" u="sng" dirty="0" smtClean="0"/>
              <a:t>Night?</a:t>
            </a:r>
            <a:endParaRPr lang="en-US" b="1" u="sng" dirty="0"/>
          </a:p>
        </p:txBody>
      </p:sp>
      <p:sp>
        <p:nvSpPr>
          <p:cNvPr id="3" name="Subtitle 2"/>
          <p:cNvSpPr>
            <a:spLocks noGrp="1"/>
          </p:cNvSpPr>
          <p:nvPr>
            <p:ph type="subTitle" idx="1"/>
          </p:nvPr>
        </p:nvSpPr>
        <p:spPr>
          <a:xfrm>
            <a:off x="1524000" y="3842534"/>
            <a:ext cx="9144000" cy="1415265"/>
          </a:xfrm>
        </p:spPr>
        <p:txBody>
          <a:bodyPr/>
          <a:lstStyle/>
          <a:p>
            <a:r>
              <a:rPr lang="en-US" dirty="0" smtClean="0"/>
              <a:t>Classroom H-1095</a:t>
            </a:r>
            <a:endParaRPr lang="en-US" dirty="0"/>
          </a:p>
        </p:txBody>
      </p:sp>
      <p:pic>
        <p:nvPicPr>
          <p:cNvPr id="4" name="Picture 3"/>
          <p:cNvPicPr>
            <a:picLocks noChangeAspect="1"/>
          </p:cNvPicPr>
          <p:nvPr/>
        </p:nvPicPr>
        <p:blipFill>
          <a:blip r:embed="rId3"/>
          <a:stretch>
            <a:fillRect/>
          </a:stretch>
        </p:blipFill>
        <p:spPr>
          <a:xfrm>
            <a:off x="3858322" y="4668117"/>
            <a:ext cx="4422618" cy="589682"/>
          </a:xfrm>
          <a:prstGeom prst="rect">
            <a:avLst/>
          </a:prstGeom>
        </p:spPr>
      </p:pic>
      <p:sp>
        <p:nvSpPr>
          <p:cNvPr id="5" name="Slide Number Placeholder 4"/>
          <p:cNvSpPr>
            <a:spLocks noGrp="1"/>
          </p:cNvSpPr>
          <p:nvPr>
            <p:ph type="sldNum" sz="quarter" idx="12"/>
          </p:nvPr>
        </p:nvSpPr>
        <p:spPr/>
        <p:txBody>
          <a:bodyPr/>
          <a:lstStyle/>
          <a:p>
            <a:fld id="{58527166-9712-4E6F-94D0-4D1088126459}" type="slidenum">
              <a:rPr lang="en-US" smtClean="0"/>
              <a:pPr/>
              <a:t>1</a:t>
            </a:fld>
            <a:endParaRPr lang="en-US"/>
          </a:p>
        </p:txBody>
      </p:sp>
    </p:spTree>
    <p:extLst>
      <p:ext uri="{BB962C8B-B14F-4D97-AF65-F5344CB8AC3E}">
        <p14:creationId xmlns:p14="http://schemas.microsoft.com/office/powerpoint/2010/main" val="892004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 y="1376738"/>
            <a:ext cx="11441987" cy="2732925"/>
          </a:xfrm>
        </p:spPr>
        <p:txBody>
          <a:bodyPr/>
          <a:lstStyle/>
          <a:p>
            <a:r>
              <a:rPr lang="en-US" dirty="0" smtClean="0"/>
              <a:t>  </a:t>
            </a:r>
            <a:r>
              <a:rPr lang="en-US" b="1" u="sng" dirty="0" smtClean="0"/>
              <a:t>Temporary Worker Initiative</a:t>
            </a:r>
            <a:r>
              <a:rPr lang="en-US" dirty="0" smtClean="0"/>
              <a:t/>
            </a:r>
            <a:br>
              <a:rPr lang="en-US" dirty="0" smtClean="0"/>
            </a:br>
            <a:endParaRPr lang="en-US" dirty="0"/>
          </a:p>
        </p:txBody>
      </p:sp>
      <p:pic>
        <p:nvPicPr>
          <p:cNvPr id="8" name="Picture 7"/>
          <p:cNvPicPr>
            <a:picLocks noChangeAspect="1"/>
          </p:cNvPicPr>
          <p:nvPr/>
        </p:nvPicPr>
        <p:blipFill>
          <a:blip r:embed="rId2"/>
          <a:stretch>
            <a:fillRect/>
          </a:stretch>
        </p:blipFill>
        <p:spPr>
          <a:xfrm>
            <a:off x="8062104" y="4102533"/>
            <a:ext cx="2286000" cy="2286000"/>
          </a:xfrm>
          <a:prstGeom prst="rect">
            <a:avLst/>
          </a:prstGeom>
        </p:spPr>
      </p:pic>
      <p:pic>
        <p:nvPicPr>
          <p:cNvPr id="15" name="Picture 14"/>
          <p:cNvPicPr>
            <a:picLocks noChangeAspect="1"/>
          </p:cNvPicPr>
          <p:nvPr/>
        </p:nvPicPr>
        <p:blipFill>
          <a:blip r:embed="rId3"/>
          <a:stretch>
            <a:fillRect/>
          </a:stretch>
        </p:blipFill>
        <p:spPr>
          <a:xfrm>
            <a:off x="915448" y="738187"/>
            <a:ext cx="3195021" cy="1828800"/>
          </a:xfrm>
          <a:prstGeom prst="rect">
            <a:avLst/>
          </a:prstGeom>
        </p:spPr>
      </p:pic>
      <p:sp>
        <p:nvSpPr>
          <p:cNvPr id="3" name="Slide Number Placeholder 2"/>
          <p:cNvSpPr>
            <a:spLocks noGrp="1"/>
          </p:cNvSpPr>
          <p:nvPr>
            <p:ph type="sldNum" sz="quarter" idx="12"/>
          </p:nvPr>
        </p:nvSpPr>
        <p:spPr/>
        <p:txBody>
          <a:bodyPr/>
          <a:lstStyle/>
          <a:p>
            <a:fld id="{58527166-9712-4E6F-94D0-4D1088126459}" type="slidenum">
              <a:rPr lang="en-US" smtClean="0"/>
              <a:pPr/>
              <a:t>10</a:t>
            </a:fld>
            <a:endParaRPr lang="en-US"/>
          </a:p>
        </p:txBody>
      </p:sp>
    </p:spTree>
    <p:extLst>
      <p:ext uri="{BB962C8B-B14F-4D97-AF65-F5344CB8AC3E}">
        <p14:creationId xmlns:p14="http://schemas.microsoft.com/office/powerpoint/2010/main" val="1413459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371959" y="1301863"/>
            <a:ext cx="11344760" cy="4788976"/>
          </a:xfrm>
        </p:spPr>
        <p:txBody>
          <a:bodyPr>
            <a:noAutofit/>
          </a:bodyPr>
          <a:lstStyle/>
          <a:p>
            <a:r>
              <a:rPr lang="en-US" sz="2400" dirty="0" smtClean="0"/>
              <a:t>Next Meeting</a:t>
            </a:r>
          </a:p>
          <a:p>
            <a:pPr lvl="1"/>
            <a:r>
              <a:rPr lang="en-US" sz="2000" dirty="0" smtClean="0"/>
              <a:t>Thursday, May 26, 2016 – 7:30 to 8:30AM – Scrambler Marie’s – Mentor</a:t>
            </a:r>
          </a:p>
          <a:p>
            <a:pPr>
              <a:lnSpc>
                <a:spcPct val="100000"/>
              </a:lnSpc>
            </a:pPr>
            <a:endParaRPr lang="en-US" sz="2400" dirty="0" smtClean="0"/>
          </a:p>
          <a:p>
            <a:r>
              <a:rPr lang="en-US" sz="2400" dirty="0" smtClean="0"/>
              <a:t>Bob Bradley – 440-358-6566 or 724-396-9091</a:t>
            </a:r>
          </a:p>
          <a:p>
            <a:endParaRPr lang="en-US" sz="2400" dirty="0" smtClean="0"/>
          </a:p>
          <a:p>
            <a:r>
              <a:rPr lang="en-US" sz="2400" dirty="0" smtClean="0"/>
              <a:t>Tobin Hawes – 440-205-3933 or 216-816-8350</a:t>
            </a:r>
          </a:p>
          <a:p>
            <a:endParaRPr lang="en-US" sz="2400" dirty="0" smtClean="0"/>
          </a:p>
          <a:p>
            <a:r>
              <a:rPr lang="en-US" sz="2400" dirty="0" smtClean="0"/>
              <a:t>Visit the LinkedIn Group: </a:t>
            </a:r>
            <a:r>
              <a:rPr lang="en-US" sz="2400" dirty="0" smtClean="0">
                <a:hlinkClick r:id="rId2"/>
              </a:rPr>
              <a:t>https://www.linkedin.com/groups/8470463</a:t>
            </a:r>
            <a:endParaRPr lang="en-US" sz="2400" dirty="0" smtClean="0"/>
          </a:p>
          <a:p>
            <a:endParaRPr lang="en-US" sz="2400" dirty="0" smtClean="0"/>
          </a:p>
          <a:p>
            <a:r>
              <a:rPr lang="en-US" sz="2400" dirty="0" smtClean="0"/>
              <a:t>Please leave you name and contact details if you want us to contact you.</a:t>
            </a:r>
            <a:endParaRPr lang="en-US" sz="2400" dirty="0"/>
          </a:p>
        </p:txBody>
      </p:sp>
      <p:sp>
        <p:nvSpPr>
          <p:cNvPr id="4" name="Slide Number Placeholder 3"/>
          <p:cNvSpPr>
            <a:spLocks noGrp="1"/>
          </p:cNvSpPr>
          <p:nvPr>
            <p:ph type="sldNum" sz="quarter" idx="12"/>
          </p:nvPr>
        </p:nvSpPr>
        <p:spPr/>
        <p:txBody>
          <a:bodyPr/>
          <a:lstStyle/>
          <a:p>
            <a:fld id="{58527166-9712-4E6F-94D0-4D1088126459}" type="slidenum">
              <a:rPr lang="en-US" smtClean="0"/>
              <a:pPr/>
              <a:t>11</a:t>
            </a:fld>
            <a:endParaRPr lang="en-US"/>
          </a:p>
        </p:txBody>
      </p:sp>
    </p:spTree>
    <p:extLst>
      <p:ext uri="{BB962C8B-B14F-4D97-AF65-F5344CB8AC3E}">
        <p14:creationId xmlns:p14="http://schemas.microsoft.com/office/powerpoint/2010/main" val="2983349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Speakers</a:t>
            </a:r>
          </a:p>
        </p:txBody>
      </p:sp>
      <p:sp>
        <p:nvSpPr>
          <p:cNvPr id="3" name="Content Placeholder 2"/>
          <p:cNvSpPr>
            <a:spLocks noGrp="1"/>
          </p:cNvSpPr>
          <p:nvPr>
            <p:ph idx="1"/>
          </p:nvPr>
        </p:nvSpPr>
        <p:spPr>
          <a:xfrm>
            <a:off x="608997" y="2096064"/>
            <a:ext cx="10353762" cy="3695136"/>
          </a:xfrm>
        </p:spPr>
        <p:txBody>
          <a:bodyPr>
            <a:normAutofit fontScale="92500" lnSpcReduction="10000"/>
          </a:bodyPr>
          <a:lstStyle/>
          <a:p>
            <a:r>
              <a:rPr lang="en-US" dirty="0" smtClean="0">
                <a:effectLst/>
              </a:rPr>
              <a:t>Bob Bradley, 30 year Occupational Health and Safety Professional. Currently Bob is the Health, Safety and Environmental Specialist for US Endoscopy and has been with the organization for 8 years. US Endoscopy is a local medical device manufacturer employing 430 people.</a:t>
            </a:r>
          </a:p>
          <a:p>
            <a:pPr marL="0" indent="0">
              <a:buNone/>
            </a:pPr>
            <a:endParaRPr lang="en-US" dirty="0" smtClean="0">
              <a:effectLst/>
            </a:endParaRPr>
          </a:p>
          <a:p>
            <a:r>
              <a:rPr lang="en-US" dirty="0" smtClean="0">
                <a:effectLst/>
              </a:rPr>
              <a:t>Tobin Hawes, 27 years in manufacturing in roles such as New Product Development, Plant Engineer, Maintenance Manager and Safety, Health and Environmental Manager. Currently Tobin is the SHE Manager for Henkel Consumer Adhesives in Mentor and supports sites in Cleveland, Westlake and LaGrange, GA. Henkel employs more than 50,000 people worldwide.</a:t>
            </a:r>
            <a:endParaRPr lang="en-US" dirty="0" smtClean="0"/>
          </a:p>
          <a:p>
            <a:endParaRPr lang="en-US" dirty="0"/>
          </a:p>
        </p:txBody>
      </p:sp>
      <p:sp>
        <p:nvSpPr>
          <p:cNvPr id="4" name="Slide Number Placeholder 3"/>
          <p:cNvSpPr>
            <a:spLocks noGrp="1"/>
          </p:cNvSpPr>
          <p:nvPr>
            <p:ph type="sldNum" sz="quarter" idx="12"/>
          </p:nvPr>
        </p:nvSpPr>
        <p:spPr/>
        <p:txBody>
          <a:bodyPr/>
          <a:lstStyle/>
          <a:p>
            <a:fld id="{58527166-9712-4E6F-94D0-4D1088126459}" type="slidenum">
              <a:rPr lang="en-US" smtClean="0"/>
              <a:pPr/>
              <a:t>2</a:t>
            </a:fld>
            <a:endParaRPr lang="en-US"/>
          </a:p>
        </p:txBody>
      </p:sp>
    </p:spTree>
    <p:extLst>
      <p:ext uri="{BB962C8B-B14F-4D97-AF65-F5344CB8AC3E}">
        <p14:creationId xmlns:p14="http://schemas.microsoft.com/office/powerpoint/2010/main" val="3285976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49" y="950323"/>
            <a:ext cx="11116995" cy="2852737"/>
          </a:xfrm>
        </p:spPr>
        <p:txBody>
          <a:bodyPr/>
          <a:lstStyle/>
          <a:p>
            <a:r>
              <a:rPr lang="en-US" b="1" u="sng" dirty="0" smtClean="0"/>
              <a:t>What Keeps You Up at Night?</a:t>
            </a:r>
            <a:br>
              <a:rPr lang="en-US" b="1" u="sng" dirty="0" smtClean="0"/>
            </a:br>
            <a:endParaRPr lang="en-US" b="1" u="sng" dirty="0"/>
          </a:p>
        </p:txBody>
      </p:sp>
      <p:pic>
        <p:nvPicPr>
          <p:cNvPr id="8" name="Picture 7"/>
          <p:cNvPicPr>
            <a:picLocks noChangeAspect="1"/>
          </p:cNvPicPr>
          <p:nvPr/>
        </p:nvPicPr>
        <p:blipFill>
          <a:blip r:embed="rId3"/>
          <a:stretch>
            <a:fillRect/>
          </a:stretch>
        </p:blipFill>
        <p:spPr>
          <a:xfrm>
            <a:off x="773131" y="757544"/>
            <a:ext cx="2624328" cy="1371600"/>
          </a:xfrm>
          <a:prstGeom prst="rect">
            <a:avLst/>
          </a:prstGeom>
        </p:spPr>
      </p:pic>
      <p:pic>
        <p:nvPicPr>
          <p:cNvPr id="10" name="Picture 9"/>
          <p:cNvPicPr>
            <a:picLocks noChangeAspect="1"/>
          </p:cNvPicPr>
          <p:nvPr/>
        </p:nvPicPr>
        <p:blipFill>
          <a:blip r:embed="rId4"/>
          <a:stretch>
            <a:fillRect/>
          </a:stretch>
        </p:blipFill>
        <p:spPr>
          <a:xfrm>
            <a:off x="9308643" y="716964"/>
            <a:ext cx="1508760" cy="1371600"/>
          </a:xfrm>
          <a:prstGeom prst="rect">
            <a:avLst/>
          </a:prstGeom>
        </p:spPr>
      </p:pic>
      <p:pic>
        <p:nvPicPr>
          <p:cNvPr id="15" name="Picture 14"/>
          <p:cNvPicPr>
            <a:picLocks noChangeAspect="1"/>
          </p:cNvPicPr>
          <p:nvPr/>
        </p:nvPicPr>
        <p:blipFill>
          <a:blip r:embed="rId5"/>
          <a:stretch>
            <a:fillRect/>
          </a:stretch>
        </p:blipFill>
        <p:spPr>
          <a:xfrm>
            <a:off x="1160264" y="4583582"/>
            <a:ext cx="1463041" cy="1371600"/>
          </a:xfrm>
          <a:prstGeom prst="rect">
            <a:avLst/>
          </a:prstGeom>
        </p:spPr>
      </p:pic>
      <p:pic>
        <p:nvPicPr>
          <p:cNvPr id="16" name="Picture 15"/>
          <p:cNvPicPr>
            <a:picLocks noChangeAspect="1"/>
          </p:cNvPicPr>
          <p:nvPr/>
        </p:nvPicPr>
        <p:blipFill>
          <a:blip r:embed="rId6"/>
          <a:stretch>
            <a:fillRect/>
          </a:stretch>
        </p:blipFill>
        <p:spPr>
          <a:xfrm>
            <a:off x="8967237" y="4534303"/>
            <a:ext cx="2532887" cy="1371600"/>
          </a:xfrm>
          <a:prstGeom prst="rect">
            <a:avLst/>
          </a:prstGeom>
        </p:spPr>
      </p:pic>
      <p:sp>
        <p:nvSpPr>
          <p:cNvPr id="3" name="Slide Number Placeholder 2"/>
          <p:cNvSpPr>
            <a:spLocks noGrp="1"/>
          </p:cNvSpPr>
          <p:nvPr>
            <p:ph type="sldNum" sz="quarter" idx="12"/>
          </p:nvPr>
        </p:nvSpPr>
        <p:spPr/>
        <p:txBody>
          <a:bodyPr/>
          <a:lstStyle/>
          <a:p>
            <a:fld id="{58527166-9712-4E6F-94D0-4D1088126459}" type="slidenum">
              <a:rPr lang="en-US" smtClean="0"/>
              <a:pPr/>
              <a:t>3</a:t>
            </a:fld>
            <a:endParaRPr lang="en-US"/>
          </a:p>
        </p:txBody>
      </p:sp>
    </p:spTree>
    <p:extLst>
      <p:ext uri="{BB962C8B-B14F-4D97-AF65-F5344CB8AC3E}">
        <p14:creationId xmlns:p14="http://schemas.microsoft.com/office/powerpoint/2010/main" val="3758857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684" y="500869"/>
            <a:ext cx="10946758" cy="2852737"/>
          </a:xfrm>
        </p:spPr>
        <p:txBody>
          <a:bodyPr>
            <a:normAutofit/>
          </a:bodyPr>
          <a:lstStyle/>
          <a:p>
            <a:r>
              <a:rPr lang="en-US" b="1" u="sng" dirty="0"/>
              <a:t>Lake County Safety Networking </a:t>
            </a:r>
            <a:r>
              <a:rPr lang="en-US" b="1" u="sng" dirty="0" smtClean="0"/>
              <a:t>Group</a:t>
            </a:r>
            <a:r>
              <a:rPr lang="en-US" dirty="0" smtClean="0"/>
              <a:t/>
            </a:r>
            <a:br>
              <a:rPr lang="en-US" dirty="0" smtClean="0"/>
            </a:br>
            <a:endParaRPr lang="en-US" dirty="0"/>
          </a:p>
        </p:txBody>
      </p:sp>
      <p:sp>
        <p:nvSpPr>
          <p:cNvPr id="3" name="Text Placeholder 2"/>
          <p:cNvSpPr>
            <a:spLocks noGrp="1"/>
          </p:cNvSpPr>
          <p:nvPr>
            <p:ph type="body" idx="1"/>
          </p:nvPr>
        </p:nvSpPr>
        <p:spPr>
          <a:xfrm>
            <a:off x="1229244" y="3524548"/>
            <a:ext cx="9733512" cy="1500187"/>
          </a:xfrm>
        </p:spPr>
        <p:txBody>
          <a:bodyPr/>
          <a:lstStyle/>
          <a:p>
            <a:r>
              <a:rPr lang="en-US" dirty="0" smtClean="0">
                <a:solidFill>
                  <a:schemeClr val="tx1"/>
                </a:solidFill>
              </a:rPr>
              <a:t>Founded in 2015</a:t>
            </a:r>
            <a:br>
              <a:rPr lang="en-US" dirty="0" smtClean="0">
                <a:solidFill>
                  <a:schemeClr val="tx1"/>
                </a:solidFill>
              </a:rPr>
            </a:br>
            <a:r>
              <a:rPr lang="en-US" dirty="0" smtClean="0">
                <a:solidFill>
                  <a:schemeClr val="tx1"/>
                </a:solidFill>
              </a:rPr>
              <a:t>Meets Bi-Monthly</a:t>
            </a:r>
            <a:endParaRPr lang="en-US" dirty="0">
              <a:solidFill>
                <a:schemeClr val="tx1"/>
              </a:solidFill>
            </a:endParaRPr>
          </a:p>
        </p:txBody>
      </p:sp>
      <p:pic>
        <p:nvPicPr>
          <p:cNvPr id="8" name="Picture 7"/>
          <p:cNvPicPr>
            <a:picLocks noChangeAspect="1"/>
          </p:cNvPicPr>
          <p:nvPr/>
        </p:nvPicPr>
        <p:blipFill>
          <a:blip r:embed="rId3"/>
          <a:stretch>
            <a:fillRect/>
          </a:stretch>
        </p:blipFill>
        <p:spPr>
          <a:xfrm>
            <a:off x="8660743" y="3939167"/>
            <a:ext cx="1627773" cy="914479"/>
          </a:xfrm>
          <a:prstGeom prst="rect">
            <a:avLst/>
          </a:prstGeom>
        </p:spPr>
      </p:pic>
      <p:pic>
        <p:nvPicPr>
          <p:cNvPr id="11" name="Picture 10"/>
          <p:cNvPicPr>
            <a:picLocks noChangeAspect="1"/>
          </p:cNvPicPr>
          <p:nvPr/>
        </p:nvPicPr>
        <p:blipFill>
          <a:blip r:embed="rId4"/>
          <a:stretch>
            <a:fillRect/>
          </a:stretch>
        </p:blipFill>
        <p:spPr>
          <a:xfrm>
            <a:off x="1439048" y="3939167"/>
            <a:ext cx="1688738" cy="91447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5991" y="329927"/>
            <a:ext cx="2200018" cy="1828800"/>
          </a:xfrm>
          <a:prstGeom prst="rect">
            <a:avLst/>
          </a:prstGeom>
        </p:spPr>
      </p:pic>
      <p:sp>
        <p:nvSpPr>
          <p:cNvPr id="4" name="Slide Number Placeholder 3"/>
          <p:cNvSpPr>
            <a:spLocks noGrp="1"/>
          </p:cNvSpPr>
          <p:nvPr>
            <p:ph type="sldNum" sz="quarter" idx="12"/>
          </p:nvPr>
        </p:nvSpPr>
        <p:spPr/>
        <p:txBody>
          <a:bodyPr/>
          <a:lstStyle/>
          <a:p>
            <a:fld id="{58527166-9712-4E6F-94D0-4D1088126459}" type="slidenum">
              <a:rPr lang="en-US" smtClean="0"/>
              <a:pPr/>
              <a:t>4</a:t>
            </a:fld>
            <a:endParaRPr lang="en-US"/>
          </a:p>
        </p:txBody>
      </p:sp>
    </p:spTree>
    <p:extLst>
      <p:ext uri="{BB962C8B-B14F-4D97-AF65-F5344CB8AC3E}">
        <p14:creationId xmlns:p14="http://schemas.microsoft.com/office/powerpoint/2010/main" val="918461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What Keeps You Up at Night?</a:t>
            </a:r>
            <a:endParaRPr lang="en-US" b="1" u="sng" dirty="0"/>
          </a:p>
        </p:txBody>
      </p:sp>
      <p:sp>
        <p:nvSpPr>
          <p:cNvPr id="3" name="Content Placeholder 2"/>
          <p:cNvSpPr>
            <a:spLocks noGrp="1"/>
          </p:cNvSpPr>
          <p:nvPr>
            <p:ph sz="half" idx="1"/>
          </p:nvPr>
        </p:nvSpPr>
        <p:spPr/>
        <p:txBody>
          <a:bodyPr/>
          <a:lstStyle/>
          <a:p>
            <a:r>
              <a:rPr lang="en-US" dirty="0" smtClean="0">
                <a:effectLst/>
                <a:latin typeface="+mn-lt"/>
                <a:ea typeface="+mn-ea"/>
                <a:cs typeface="+mn-cs"/>
              </a:rPr>
              <a:t>OSHA Visit</a:t>
            </a:r>
          </a:p>
          <a:p>
            <a:r>
              <a:rPr lang="en-US" dirty="0" smtClean="0">
                <a:effectLst/>
                <a:latin typeface="+mn-lt"/>
                <a:ea typeface="+mn-ea"/>
                <a:cs typeface="+mn-cs"/>
              </a:rPr>
              <a:t>Permitting	</a:t>
            </a:r>
          </a:p>
          <a:p>
            <a:r>
              <a:rPr lang="en-US" dirty="0" smtClean="0">
                <a:effectLst/>
                <a:latin typeface="+mn-lt"/>
                <a:ea typeface="+mn-ea"/>
                <a:cs typeface="+mn-cs"/>
              </a:rPr>
              <a:t>Contractor Safety</a:t>
            </a:r>
          </a:p>
          <a:p>
            <a:r>
              <a:rPr lang="en-US" dirty="0" smtClean="0">
                <a:effectLst/>
                <a:latin typeface="+mn-lt"/>
                <a:ea typeface="+mn-ea"/>
                <a:cs typeface="+mn-cs"/>
              </a:rPr>
              <a:t>Recordkeeping	</a:t>
            </a:r>
          </a:p>
          <a:p>
            <a:r>
              <a:rPr lang="en-US" dirty="0" smtClean="0">
                <a:effectLst/>
                <a:latin typeface="+mn-lt"/>
                <a:ea typeface="+mn-ea"/>
                <a:cs typeface="+mn-cs"/>
              </a:rPr>
              <a:t>Ladders</a:t>
            </a:r>
          </a:p>
          <a:p>
            <a:r>
              <a:rPr lang="en-US" dirty="0" smtClean="0">
                <a:effectLst/>
                <a:latin typeface="+mn-lt"/>
                <a:ea typeface="+mn-ea"/>
                <a:cs typeface="+mn-cs"/>
              </a:rPr>
              <a:t>Safety Committee</a:t>
            </a:r>
          </a:p>
          <a:p>
            <a:r>
              <a:rPr lang="en-US" dirty="0" smtClean="0">
                <a:effectLst/>
                <a:latin typeface="+mn-lt"/>
                <a:ea typeface="+mn-ea"/>
                <a:cs typeface="+mn-cs"/>
              </a:rPr>
              <a:t>Industrial Hygiene</a:t>
            </a:r>
          </a:p>
          <a:p>
            <a:endParaRPr lang="en-US" dirty="0"/>
          </a:p>
        </p:txBody>
      </p:sp>
      <p:sp>
        <p:nvSpPr>
          <p:cNvPr id="4" name="Content Placeholder 3"/>
          <p:cNvSpPr>
            <a:spLocks noGrp="1"/>
          </p:cNvSpPr>
          <p:nvPr>
            <p:ph sz="half" idx="2"/>
          </p:nvPr>
        </p:nvSpPr>
        <p:spPr/>
        <p:txBody>
          <a:bodyPr/>
          <a:lstStyle/>
          <a:p>
            <a:r>
              <a:rPr lang="en-US" dirty="0" smtClean="0">
                <a:effectLst/>
              </a:rPr>
              <a:t>Case Management</a:t>
            </a:r>
          </a:p>
          <a:p>
            <a:r>
              <a:rPr lang="en-US" dirty="0" smtClean="0">
                <a:effectLst/>
              </a:rPr>
              <a:t>Incident Investigation</a:t>
            </a:r>
          </a:p>
          <a:p>
            <a:r>
              <a:rPr lang="en-US" dirty="0" smtClean="0">
                <a:effectLst/>
              </a:rPr>
              <a:t>Chemical Spill</a:t>
            </a:r>
          </a:p>
          <a:p>
            <a:r>
              <a:rPr lang="en-US" dirty="0" smtClean="0">
                <a:effectLst/>
              </a:rPr>
              <a:t>OSHA National Emphasis Programs  </a:t>
            </a:r>
          </a:p>
          <a:p>
            <a:r>
              <a:rPr lang="en-US" dirty="0" smtClean="0">
                <a:effectLst/>
              </a:rPr>
              <a:t>Safety Initiatives, recognition</a:t>
            </a:r>
          </a:p>
          <a:p>
            <a:r>
              <a:rPr lang="en-US" dirty="0" smtClean="0">
                <a:effectLst/>
              </a:rPr>
              <a:t>Safety Training</a:t>
            </a:r>
            <a:endParaRPr lang="en-US" dirty="0" smtClean="0"/>
          </a:p>
          <a:p>
            <a:endParaRPr lang="en-US" dirty="0"/>
          </a:p>
        </p:txBody>
      </p:sp>
      <p:sp>
        <p:nvSpPr>
          <p:cNvPr id="5" name="Slide Number Placeholder 4"/>
          <p:cNvSpPr>
            <a:spLocks noGrp="1"/>
          </p:cNvSpPr>
          <p:nvPr>
            <p:ph type="sldNum" sz="quarter" idx="12"/>
          </p:nvPr>
        </p:nvSpPr>
        <p:spPr/>
        <p:txBody>
          <a:bodyPr/>
          <a:lstStyle/>
          <a:p>
            <a:fld id="{58527166-9712-4E6F-94D0-4D1088126459}" type="slidenum">
              <a:rPr lang="en-US" smtClean="0"/>
              <a:pPr/>
              <a:t>5</a:t>
            </a:fld>
            <a:endParaRPr lang="en-US"/>
          </a:p>
        </p:txBody>
      </p:sp>
    </p:spTree>
    <p:extLst>
      <p:ext uri="{BB962C8B-B14F-4D97-AF65-F5344CB8AC3E}">
        <p14:creationId xmlns:p14="http://schemas.microsoft.com/office/powerpoint/2010/main" val="2948820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00" y="872823"/>
            <a:ext cx="11360150" cy="2852737"/>
          </a:xfrm>
        </p:spPr>
        <p:txBody>
          <a:bodyPr/>
          <a:lstStyle/>
          <a:p>
            <a:r>
              <a:rPr lang="en-US" b="1" u="sng" dirty="0" smtClean="0"/>
              <a:t>What Keeps You Up at Night?</a:t>
            </a:r>
            <a:br>
              <a:rPr lang="en-US" b="1" u="sng" dirty="0" smtClean="0"/>
            </a:br>
            <a:endParaRPr lang="en-US" b="1" u="sng" dirty="0"/>
          </a:p>
        </p:txBody>
      </p:sp>
      <p:pic>
        <p:nvPicPr>
          <p:cNvPr id="5" name="Picture 4"/>
          <p:cNvPicPr>
            <a:picLocks noChangeAspect="1"/>
          </p:cNvPicPr>
          <p:nvPr/>
        </p:nvPicPr>
        <p:blipFill>
          <a:blip r:embed="rId3"/>
          <a:stretch>
            <a:fillRect/>
          </a:stretch>
        </p:blipFill>
        <p:spPr>
          <a:xfrm>
            <a:off x="9552081" y="4298931"/>
            <a:ext cx="1371600" cy="1371600"/>
          </a:xfrm>
          <a:prstGeom prst="rect">
            <a:avLst/>
          </a:prstGeom>
        </p:spPr>
      </p:pic>
      <p:pic>
        <p:nvPicPr>
          <p:cNvPr id="8" name="Picture 7"/>
          <p:cNvPicPr>
            <a:picLocks noChangeAspect="1"/>
          </p:cNvPicPr>
          <p:nvPr/>
        </p:nvPicPr>
        <p:blipFill>
          <a:blip r:embed="rId4"/>
          <a:stretch>
            <a:fillRect/>
          </a:stretch>
        </p:blipFill>
        <p:spPr>
          <a:xfrm>
            <a:off x="1216575" y="4390371"/>
            <a:ext cx="1288696" cy="1280160"/>
          </a:xfrm>
          <a:prstGeom prst="rect">
            <a:avLst/>
          </a:prstGeom>
        </p:spPr>
      </p:pic>
      <p:pic>
        <p:nvPicPr>
          <p:cNvPr id="14" name="Picture 13"/>
          <p:cNvPicPr>
            <a:picLocks noChangeAspect="1"/>
          </p:cNvPicPr>
          <p:nvPr/>
        </p:nvPicPr>
        <p:blipFill>
          <a:blip r:embed="rId5"/>
          <a:stretch>
            <a:fillRect/>
          </a:stretch>
        </p:blipFill>
        <p:spPr>
          <a:xfrm>
            <a:off x="1216575" y="930980"/>
            <a:ext cx="1371600" cy="1371600"/>
          </a:xfrm>
          <a:prstGeom prst="rect">
            <a:avLst/>
          </a:prstGeom>
        </p:spPr>
      </p:pic>
      <p:pic>
        <p:nvPicPr>
          <p:cNvPr id="15" name="Picture 14"/>
          <p:cNvPicPr>
            <a:picLocks noChangeAspect="1"/>
          </p:cNvPicPr>
          <p:nvPr/>
        </p:nvPicPr>
        <p:blipFill>
          <a:blip r:embed="rId6"/>
          <a:stretch>
            <a:fillRect/>
          </a:stretch>
        </p:blipFill>
        <p:spPr>
          <a:xfrm>
            <a:off x="9552081" y="930980"/>
            <a:ext cx="1371600" cy="1371600"/>
          </a:xfrm>
          <a:prstGeom prst="rect">
            <a:avLst/>
          </a:prstGeom>
        </p:spPr>
      </p:pic>
      <p:pic>
        <p:nvPicPr>
          <p:cNvPr id="16" name="Picture 15"/>
          <p:cNvPicPr>
            <a:picLocks noChangeAspect="1"/>
          </p:cNvPicPr>
          <p:nvPr/>
        </p:nvPicPr>
        <p:blipFill>
          <a:blip r:embed="rId7"/>
          <a:stretch>
            <a:fillRect/>
          </a:stretch>
        </p:blipFill>
        <p:spPr>
          <a:xfrm>
            <a:off x="4972331" y="3613131"/>
            <a:ext cx="2304288" cy="1371600"/>
          </a:xfrm>
          <a:prstGeom prst="rect">
            <a:avLst/>
          </a:prstGeom>
        </p:spPr>
      </p:pic>
      <p:sp>
        <p:nvSpPr>
          <p:cNvPr id="3" name="Slide Number Placeholder 2"/>
          <p:cNvSpPr>
            <a:spLocks noGrp="1"/>
          </p:cNvSpPr>
          <p:nvPr>
            <p:ph type="sldNum" sz="quarter" idx="12"/>
          </p:nvPr>
        </p:nvSpPr>
        <p:spPr/>
        <p:txBody>
          <a:bodyPr/>
          <a:lstStyle/>
          <a:p>
            <a:fld id="{58527166-9712-4E6F-94D0-4D1088126459}" type="slidenum">
              <a:rPr lang="en-US" smtClean="0"/>
              <a:pPr/>
              <a:t>6</a:t>
            </a:fld>
            <a:endParaRPr lang="en-US"/>
          </a:p>
        </p:txBody>
      </p:sp>
    </p:spTree>
    <p:extLst>
      <p:ext uri="{BB962C8B-B14F-4D97-AF65-F5344CB8AC3E}">
        <p14:creationId xmlns:p14="http://schemas.microsoft.com/office/powerpoint/2010/main" val="2529931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142" y="843001"/>
            <a:ext cx="10338246" cy="940675"/>
          </a:xfrm>
        </p:spPr>
        <p:txBody>
          <a:bodyPr/>
          <a:lstStyle/>
          <a:p>
            <a:r>
              <a:rPr lang="en-US" b="1" u="sng" dirty="0" smtClean="0"/>
              <a:t>OSHA Emphasis Programs</a:t>
            </a:r>
            <a:endParaRPr lang="en-US" b="1" u="sng" dirty="0"/>
          </a:p>
        </p:txBody>
      </p:sp>
      <p:sp>
        <p:nvSpPr>
          <p:cNvPr id="3" name="Text Placeholder 2"/>
          <p:cNvSpPr>
            <a:spLocks noGrp="1"/>
          </p:cNvSpPr>
          <p:nvPr>
            <p:ph type="body" idx="1"/>
          </p:nvPr>
        </p:nvSpPr>
        <p:spPr>
          <a:xfrm>
            <a:off x="1141804" y="1561388"/>
            <a:ext cx="4879199" cy="823912"/>
          </a:xfrm>
        </p:spPr>
        <p:txBody>
          <a:bodyPr/>
          <a:lstStyle/>
          <a:p>
            <a:r>
              <a:rPr lang="en-US" dirty="0" smtClean="0"/>
              <a:t>National</a:t>
            </a:r>
            <a:endParaRPr lang="en-US" dirty="0"/>
          </a:p>
        </p:txBody>
      </p:sp>
      <p:sp>
        <p:nvSpPr>
          <p:cNvPr id="4" name="Content Placeholder 3"/>
          <p:cNvSpPr>
            <a:spLocks noGrp="1"/>
          </p:cNvSpPr>
          <p:nvPr>
            <p:ph sz="half" idx="2"/>
          </p:nvPr>
        </p:nvSpPr>
        <p:spPr>
          <a:xfrm>
            <a:off x="913795" y="2501124"/>
            <a:ext cx="5107208" cy="3657600"/>
          </a:xfrm>
        </p:spPr>
        <p:txBody>
          <a:bodyPr>
            <a:noAutofit/>
          </a:bodyPr>
          <a:lstStyle/>
          <a:p>
            <a:r>
              <a:rPr lang="en-US" sz="1600" baseline="0" dirty="0" smtClean="0"/>
              <a:t>Primary Metals Industry</a:t>
            </a:r>
          </a:p>
          <a:p>
            <a:r>
              <a:rPr lang="en-US" sz="1600" baseline="0" dirty="0" smtClean="0"/>
              <a:t>Hazardous </a:t>
            </a:r>
            <a:r>
              <a:rPr lang="en-US" sz="1800" baseline="0" dirty="0" smtClean="0"/>
              <a:t>Machinery</a:t>
            </a:r>
            <a:r>
              <a:rPr lang="en-US" sz="1600" baseline="0" dirty="0" smtClean="0"/>
              <a:t> - Amputations</a:t>
            </a:r>
          </a:p>
          <a:p>
            <a:r>
              <a:rPr lang="en-US" sz="1600" baseline="0" dirty="0" smtClean="0"/>
              <a:t>Trenching and Excavation</a:t>
            </a:r>
          </a:p>
          <a:p>
            <a:r>
              <a:rPr lang="en-US" sz="1600" baseline="0" dirty="0" smtClean="0"/>
              <a:t>Combustible Dust</a:t>
            </a:r>
          </a:p>
          <a:p>
            <a:r>
              <a:rPr lang="en-US" sz="1600" baseline="0" dirty="0" smtClean="0"/>
              <a:t>Silica</a:t>
            </a:r>
          </a:p>
          <a:p>
            <a:r>
              <a:rPr lang="en-US" sz="1600" baseline="0" dirty="0" smtClean="0"/>
              <a:t>Isocyanates</a:t>
            </a:r>
          </a:p>
          <a:p>
            <a:r>
              <a:rPr lang="en-US" sz="1600" baseline="0" dirty="0" smtClean="0"/>
              <a:t>Lead Hexavalent Chromium</a:t>
            </a:r>
          </a:p>
          <a:p>
            <a:r>
              <a:rPr lang="en-US" sz="1600" baseline="0" dirty="0" smtClean="0"/>
              <a:t>PSM Covered Facilities</a:t>
            </a:r>
          </a:p>
          <a:p>
            <a:r>
              <a:rPr lang="en-US" sz="1600" baseline="0" dirty="0" smtClean="0"/>
              <a:t>Ship Breaking</a:t>
            </a:r>
          </a:p>
          <a:p>
            <a:endParaRPr lang="en-US" sz="1800" dirty="0"/>
          </a:p>
        </p:txBody>
      </p:sp>
      <p:sp>
        <p:nvSpPr>
          <p:cNvPr id="5" name="Text Placeholder 4"/>
          <p:cNvSpPr>
            <a:spLocks noGrp="1"/>
          </p:cNvSpPr>
          <p:nvPr>
            <p:ph type="body" sz="quarter" idx="3"/>
          </p:nvPr>
        </p:nvSpPr>
        <p:spPr>
          <a:xfrm>
            <a:off x="5968869" y="1545873"/>
            <a:ext cx="4865554" cy="823912"/>
          </a:xfrm>
        </p:spPr>
        <p:txBody>
          <a:bodyPr/>
          <a:lstStyle/>
          <a:p>
            <a:r>
              <a:rPr lang="en-US" dirty="0" smtClean="0"/>
              <a:t>Local (Region V)</a:t>
            </a:r>
            <a:endParaRPr lang="en-US" dirty="0"/>
          </a:p>
        </p:txBody>
      </p:sp>
      <p:sp>
        <p:nvSpPr>
          <p:cNvPr id="6" name="Content Placeholder 5"/>
          <p:cNvSpPr>
            <a:spLocks noGrp="1"/>
          </p:cNvSpPr>
          <p:nvPr>
            <p:ph sz="quarter" idx="4"/>
          </p:nvPr>
        </p:nvSpPr>
        <p:spPr>
          <a:xfrm>
            <a:off x="5771150" y="2502756"/>
            <a:ext cx="5095357" cy="3657600"/>
          </a:xfrm>
        </p:spPr>
        <p:txBody>
          <a:bodyPr>
            <a:noAutofit/>
          </a:bodyPr>
          <a:lstStyle/>
          <a:p>
            <a:r>
              <a:rPr lang="en-US" sz="1600" baseline="0" dirty="0" smtClean="0"/>
              <a:t>Building Renovation/Rehabilitation and Demolition</a:t>
            </a:r>
          </a:p>
          <a:p>
            <a:r>
              <a:rPr lang="en-US" sz="1600" baseline="0" dirty="0" smtClean="0"/>
              <a:t>Powered Industrial Vehicles</a:t>
            </a:r>
          </a:p>
          <a:p>
            <a:r>
              <a:rPr lang="en-US" sz="1600" baseline="0" dirty="0" smtClean="0"/>
              <a:t>Fall Hazards in Construction and General Industry</a:t>
            </a:r>
          </a:p>
          <a:p>
            <a:r>
              <a:rPr lang="en-US" sz="1600" baseline="0" dirty="0" smtClean="0"/>
              <a:t>Dairy Farm Operations</a:t>
            </a:r>
          </a:p>
          <a:p>
            <a:r>
              <a:rPr lang="en-US" sz="1600" baseline="0" dirty="0" smtClean="0"/>
              <a:t>Grain Handling Facilities</a:t>
            </a:r>
          </a:p>
          <a:p>
            <a:r>
              <a:rPr lang="en-US" sz="1600" baseline="0" dirty="0" smtClean="0"/>
              <a:t>Tree Trimming Operations</a:t>
            </a:r>
          </a:p>
          <a:p>
            <a:r>
              <a:rPr lang="en-US" sz="1600" baseline="0" dirty="0" smtClean="0"/>
              <a:t>Wood Pallet Manufacturing Industry</a:t>
            </a:r>
          </a:p>
          <a:p>
            <a:r>
              <a:rPr lang="en-US" sz="1600" baseline="0" dirty="0" smtClean="0"/>
              <a:t>Maritime Industries</a:t>
            </a:r>
          </a:p>
          <a:p>
            <a:r>
              <a:rPr lang="en-US" sz="1600" baseline="0" dirty="0" smtClean="0"/>
              <a:t>Lead &amp; Silica</a:t>
            </a:r>
            <a:endParaRPr lang="en-US" sz="1600" dirty="0" smtClean="0"/>
          </a:p>
          <a:p>
            <a:endParaRPr lang="en-US" sz="1600" dirty="0"/>
          </a:p>
        </p:txBody>
      </p:sp>
      <p:pic>
        <p:nvPicPr>
          <p:cNvPr id="7" name="Picture 6"/>
          <p:cNvPicPr>
            <a:picLocks noChangeAspect="1"/>
          </p:cNvPicPr>
          <p:nvPr/>
        </p:nvPicPr>
        <p:blipFill>
          <a:blip r:embed="rId3"/>
          <a:stretch>
            <a:fillRect/>
          </a:stretch>
        </p:blipFill>
        <p:spPr>
          <a:xfrm>
            <a:off x="4577958" y="70916"/>
            <a:ext cx="3188484" cy="914479"/>
          </a:xfrm>
          <a:prstGeom prst="rect">
            <a:avLst/>
          </a:prstGeom>
        </p:spPr>
      </p:pic>
      <p:sp>
        <p:nvSpPr>
          <p:cNvPr id="8" name="Slide Number Placeholder 7"/>
          <p:cNvSpPr>
            <a:spLocks noGrp="1"/>
          </p:cNvSpPr>
          <p:nvPr>
            <p:ph type="sldNum" sz="quarter" idx="12"/>
          </p:nvPr>
        </p:nvSpPr>
        <p:spPr/>
        <p:txBody>
          <a:bodyPr/>
          <a:lstStyle/>
          <a:p>
            <a:fld id="{58527166-9712-4E6F-94D0-4D1088126459}" type="slidenum">
              <a:rPr lang="en-US" smtClean="0"/>
              <a:pPr/>
              <a:t>7</a:t>
            </a:fld>
            <a:endParaRPr lang="en-US"/>
          </a:p>
        </p:txBody>
      </p:sp>
    </p:spTree>
    <p:extLst>
      <p:ext uri="{BB962C8B-B14F-4D97-AF65-F5344CB8AC3E}">
        <p14:creationId xmlns:p14="http://schemas.microsoft.com/office/powerpoint/2010/main" val="2844029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Behavioral Based Safety</a:t>
            </a:r>
            <a:r>
              <a:rPr lang="en-US" dirty="0" smtClean="0"/>
              <a:t/>
            </a:r>
            <a:br>
              <a:rPr lang="en-US" dirty="0" smtClean="0"/>
            </a:br>
            <a:endParaRPr lang="en-US" dirty="0"/>
          </a:p>
        </p:txBody>
      </p:sp>
      <p:pic>
        <p:nvPicPr>
          <p:cNvPr id="5" name="Picture 4"/>
          <p:cNvPicPr>
            <a:picLocks noChangeAspect="1"/>
          </p:cNvPicPr>
          <p:nvPr/>
        </p:nvPicPr>
        <p:blipFill>
          <a:blip r:embed="rId3"/>
          <a:stretch>
            <a:fillRect/>
          </a:stretch>
        </p:blipFill>
        <p:spPr>
          <a:xfrm>
            <a:off x="942772" y="4854842"/>
            <a:ext cx="1408174" cy="1371600"/>
          </a:xfrm>
          <a:prstGeom prst="rect">
            <a:avLst/>
          </a:prstGeom>
        </p:spPr>
      </p:pic>
      <p:pic>
        <p:nvPicPr>
          <p:cNvPr id="8" name="Picture 7"/>
          <p:cNvPicPr>
            <a:picLocks noChangeAspect="1"/>
          </p:cNvPicPr>
          <p:nvPr/>
        </p:nvPicPr>
        <p:blipFill>
          <a:blip r:embed="rId4"/>
          <a:stretch>
            <a:fillRect/>
          </a:stretch>
        </p:blipFill>
        <p:spPr>
          <a:xfrm>
            <a:off x="942772" y="679359"/>
            <a:ext cx="1371600" cy="1463041"/>
          </a:xfrm>
          <a:prstGeom prst="rect">
            <a:avLst/>
          </a:prstGeom>
        </p:spPr>
      </p:pic>
      <p:pic>
        <p:nvPicPr>
          <p:cNvPr id="12" name="Picture 11"/>
          <p:cNvPicPr>
            <a:picLocks noChangeAspect="1"/>
          </p:cNvPicPr>
          <p:nvPr/>
        </p:nvPicPr>
        <p:blipFill>
          <a:blip r:embed="rId5"/>
          <a:stretch>
            <a:fillRect/>
          </a:stretch>
        </p:blipFill>
        <p:spPr>
          <a:xfrm>
            <a:off x="9450568" y="697646"/>
            <a:ext cx="1371600" cy="1426465"/>
          </a:xfrm>
          <a:prstGeom prst="rect">
            <a:avLst/>
          </a:prstGeom>
        </p:spPr>
      </p:pic>
      <p:pic>
        <p:nvPicPr>
          <p:cNvPr id="16" name="Picture 15"/>
          <p:cNvPicPr>
            <a:picLocks noChangeAspect="1"/>
          </p:cNvPicPr>
          <p:nvPr/>
        </p:nvPicPr>
        <p:blipFill>
          <a:blip r:embed="rId6"/>
          <a:stretch>
            <a:fillRect/>
          </a:stretch>
        </p:blipFill>
        <p:spPr>
          <a:xfrm>
            <a:off x="9404848" y="4854842"/>
            <a:ext cx="1463041" cy="1371600"/>
          </a:xfrm>
          <a:prstGeom prst="rect">
            <a:avLst/>
          </a:prstGeom>
        </p:spPr>
      </p:pic>
      <p:sp>
        <p:nvSpPr>
          <p:cNvPr id="3" name="Slide Number Placeholder 2"/>
          <p:cNvSpPr>
            <a:spLocks noGrp="1"/>
          </p:cNvSpPr>
          <p:nvPr>
            <p:ph type="sldNum" sz="quarter" idx="12"/>
          </p:nvPr>
        </p:nvSpPr>
        <p:spPr/>
        <p:txBody>
          <a:bodyPr/>
          <a:lstStyle/>
          <a:p>
            <a:fld id="{58527166-9712-4E6F-94D0-4D1088126459}" type="slidenum">
              <a:rPr lang="en-US" smtClean="0"/>
              <a:pPr/>
              <a:t>8</a:t>
            </a:fld>
            <a:endParaRPr lang="en-US"/>
          </a:p>
        </p:txBody>
      </p:sp>
    </p:spTree>
    <p:extLst>
      <p:ext uri="{BB962C8B-B14F-4D97-AF65-F5344CB8AC3E}">
        <p14:creationId xmlns:p14="http://schemas.microsoft.com/office/powerpoint/2010/main" val="3249760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Safety Teams</a:t>
            </a:r>
            <a:r>
              <a:rPr lang="en-US" dirty="0" smtClean="0"/>
              <a:t/>
            </a:r>
            <a:br>
              <a:rPr lang="en-US" dirty="0" smtClean="0"/>
            </a:br>
            <a:endParaRPr lang="en-US" dirty="0"/>
          </a:p>
        </p:txBody>
      </p:sp>
      <p:pic>
        <p:nvPicPr>
          <p:cNvPr id="8" name="Picture 7"/>
          <p:cNvPicPr>
            <a:picLocks noChangeAspect="1"/>
          </p:cNvPicPr>
          <p:nvPr/>
        </p:nvPicPr>
        <p:blipFill>
          <a:blip r:embed="rId3"/>
          <a:stretch>
            <a:fillRect/>
          </a:stretch>
        </p:blipFill>
        <p:spPr>
          <a:xfrm>
            <a:off x="1694999" y="4429124"/>
            <a:ext cx="1930399" cy="1371600"/>
          </a:xfrm>
          <a:prstGeom prst="rect">
            <a:avLst/>
          </a:prstGeom>
        </p:spPr>
      </p:pic>
      <p:pic>
        <p:nvPicPr>
          <p:cNvPr id="12" name="Picture 11"/>
          <p:cNvPicPr>
            <a:picLocks noChangeAspect="1"/>
          </p:cNvPicPr>
          <p:nvPr/>
        </p:nvPicPr>
        <p:blipFill>
          <a:blip r:embed="rId4"/>
          <a:stretch>
            <a:fillRect/>
          </a:stretch>
        </p:blipFill>
        <p:spPr>
          <a:xfrm>
            <a:off x="1974398" y="503452"/>
            <a:ext cx="1371600" cy="2061147"/>
          </a:xfrm>
          <a:prstGeom prst="rect">
            <a:avLst/>
          </a:prstGeom>
        </p:spPr>
      </p:pic>
      <p:pic>
        <p:nvPicPr>
          <p:cNvPr id="15" name="Picture 14"/>
          <p:cNvPicPr>
            <a:picLocks noChangeAspect="1"/>
          </p:cNvPicPr>
          <p:nvPr/>
        </p:nvPicPr>
        <p:blipFill>
          <a:blip r:embed="rId5"/>
          <a:stretch>
            <a:fillRect/>
          </a:stretch>
        </p:blipFill>
        <p:spPr>
          <a:xfrm>
            <a:off x="8545482" y="848225"/>
            <a:ext cx="1712795" cy="1371600"/>
          </a:xfrm>
          <a:prstGeom prst="rect">
            <a:avLst/>
          </a:prstGeom>
        </p:spPr>
      </p:pic>
      <p:pic>
        <p:nvPicPr>
          <p:cNvPr id="16" name="Picture 15"/>
          <p:cNvPicPr>
            <a:picLocks noChangeAspect="1"/>
          </p:cNvPicPr>
          <p:nvPr/>
        </p:nvPicPr>
        <p:blipFill>
          <a:blip r:embed="rId6"/>
          <a:stretch>
            <a:fillRect/>
          </a:stretch>
        </p:blipFill>
        <p:spPr>
          <a:xfrm>
            <a:off x="7927186" y="4367614"/>
            <a:ext cx="2949388" cy="1371600"/>
          </a:xfrm>
          <a:prstGeom prst="rect">
            <a:avLst/>
          </a:prstGeom>
        </p:spPr>
      </p:pic>
      <p:sp>
        <p:nvSpPr>
          <p:cNvPr id="3" name="Slide Number Placeholder 2"/>
          <p:cNvSpPr>
            <a:spLocks noGrp="1"/>
          </p:cNvSpPr>
          <p:nvPr>
            <p:ph type="sldNum" sz="quarter" idx="12"/>
          </p:nvPr>
        </p:nvSpPr>
        <p:spPr/>
        <p:txBody>
          <a:bodyPr/>
          <a:lstStyle/>
          <a:p>
            <a:fld id="{58527166-9712-4E6F-94D0-4D1088126459}" type="slidenum">
              <a:rPr lang="en-US" smtClean="0"/>
              <a:pPr/>
              <a:t>9</a:t>
            </a:fld>
            <a:endParaRPr lang="en-US"/>
          </a:p>
        </p:txBody>
      </p:sp>
    </p:spTree>
    <p:extLst>
      <p:ext uri="{BB962C8B-B14F-4D97-AF65-F5344CB8AC3E}">
        <p14:creationId xmlns:p14="http://schemas.microsoft.com/office/powerpoint/2010/main" val="10100721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0</TotalTime>
  <Words>531</Words>
  <Application>Microsoft Office PowerPoint</Application>
  <PresentationFormat>Custom</PresentationFormat>
  <Paragraphs>120</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Damask</vt:lpstr>
      <vt:lpstr>Lake County Safety Expo What Keeps You Up at Night?</vt:lpstr>
      <vt:lpstr>Your Speakers</vt:lpstr>
      <vt:lpstr>What Keeps You Up at Night? </vt:lpstr>
      <vt:lpstr>Lake County Safety Networking Group </vt:lpstr>
      <vt:lpstr>What Keeps You Up at Night?</vt:lpstr>
      <vt:lpstr>What Keeps You Up at Night? </vt:lpstr>
      <vt:lpstr>OSHA Emphasis Programs</vt:lpstr>
      <vt:lpstr>   Behavioral Based Safety </vt:lpstr>
      <vt:lpstr>Safety Teams </vt:lpstr>
      <vt:lpstr>  Temporary Worker Initiative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County Safety Expo What Keeps You Up at Nights?</dc:title>
  <dc:creator>TobinJ Hawes</dc:creator>
  <cp:lastModifiedBy>Courtney Crane</cp:lastModifiedBy>
  <cp:revision>26</cp:revision>
  <cp:lastPrinted>2016-05-19T11:32:58Z</cp:lastPrinted>
  <dcterms:created xsi:type="dcterms:W3CDTF">2016-05-11T14:19:12Z</dcterms:created>
  <dcterms:modified xsi:type="dcterms:W3CDTF">2016-05-31T17:57:04Z</dcterms:modified>
</cp:coreProperties>
</file>